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026"/>
    <a:srgbClr val="B54441"/>
    <a:srgbClr val="D20000"/>
    <a:srgbClr val="CB6D6B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4" d="100"/>
          <a:sy n="64" d="100"/>
        </p:scale>
        <p:origin x="107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6" d="100"/>
          <a:sy n="106" d="100"/>
        </p:scale>
        <p:origin x="-2466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037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pPr>
              <a:defRPr/>
            </a:pPr>
            <a:fld id="{38239957-C9BA-4853-82C9-A7B4A0C154DA}" type="datetimeFigureOut">
              <a:rPr lang="en-US"/>
              <a:pPr>
                <a:defRPr/>
              </a:pPr>
              <a:t>4/5/2020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37" tIns="47418" rIns="94837" bIns="47418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9" y="4560889"/>
            <a:ext cx="5851525" cy="4321175"/>
          </a:xfrm>
          <a:prstGeom prst="rect">
            <a:avLst/>
          </a:prstGeom>
        </p:spPr>
        <p:txBody>
          <a:bodyPr vert="horz" lIns="94837" tIns="47418" rIns="94837" bIns="474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pPr>
              <a:defRPr/>
            </a:pPr>
            <a:fld id="{7F46F7F5-C36C-428A-A5E4-DB60B1F34D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04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7AB5D1-DC29-41CD-B05D-94F72AC0166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9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41488"/>
            <a:ext cx="8229600" cy="9366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678112"/>
            <a:ext cx="8534400" cy="22748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19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858963"/>
            <a:ext cx="4040188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19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58963"/>
            <a:ext cx="4041775" cy="42672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2413" cy="685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57201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2"/>
            <a:ext cx="8229600" cy="495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53" r:id="rId3"/>
    <p:sldLayoutId id="2147483754" r:id="rId4"/>
    <p:sldLayoutId id="2147483755" r:id="rId5"/>
    <p:sldLayoutId id="2147483756" r:id="rId6"/>
    <p:sldLayoutId id="2147483757" r:id="rId7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513026"/>
          </a:solidFill>
          <a:latin typeface="Georgia"/>
          <a:ea typeface="ＭＳ Ｐゴシック" pitchFamily="-65" charset="-128"/>
          <a:cs typeface="Georgia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  <a:cs typeface="Georgia" pitchFamily="18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rgbClr val="513026"/>
          </a:solidFill>
          <a:latin typeface="Georgia" pitchFamily="-65" charset="0"/>
          <a:ea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b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800" b="1" i="1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Arial"/>
          <a:ea typeface="ＭＳ Ｐゴシック" pitchFamily="-65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MicroControllers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Lecture </a:t>
            </a:r>
            <a:r>
              <a:rPr lang="en-US" dirty="0" smtClean="0"/>
              <a:t>22 </a:t>
            </a:r>
            <a:r>
              <a:rPr lang="en-US" dirty="0" smtClean="0"/>
              <a:t>– EEPROM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Spring 2020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10"/>
    </mc:Choice>
    <mc:Fallback xmlns="">
      <p:transition spd="slow" advTm="38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Control 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1666875"/>
            <a:ext cx="7515225" cy="135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505200"/>
            <a:ext cx="492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is where it gets complicated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4"/>
    </mc:Choice>
    <mc:Fallback xmlns="">
      <p:transition spd="slow" advTm="35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Control 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4800" y="1210245"/>
            <a:ext cx="7515225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276" y="2573031"/>
            <a:ext cx="7629525" cy="2162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181600"/>
            <a:ext cx="4746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Why the different options here?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96"/>
    </mc:Choice>
    <mc:Fallback xmlns="">
      <p:transition spd="slow" advTm="73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Control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enables – EEMPE and EEPE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a write</a:t>
            </a:r>
          </a:p>
          <a:p>
            <a:pPr lvl="2"/>
            <a:r>
              <a:rPr lang="en-US" dirty="0" smtClean="0"/>
              <a:t>First set EEMPE to 1 while EEPE is 0</a:t>
            </a:r>
          </a:p>
          <a:p>
            <a:pPr lvl="2"/>
            <a:r>
              <a:rPr lang="en-US" dirty="0" smtClean="0"/>
              <a:t>Within 4 clock cycles (so make it the next instruction) set EEPE to 1</a:t>
            </a:r>
          </a:p>
          <a:p>
            <a:pPr lvl="2"/>
            <a:r>
              <a:rPr lang="en-US" dirty="0" smtClean="0"/>
              <a:t>If EEMPE is 0, EEPE has no effect</a:t>
            </a:r>
          </a:p>
          <a:p>
            <a:pPr lvl="2"/>
            <a:r>
              <a:rPr lang="en-US" dirty="0" smtClean="0"/>
              <a:t>EEMPE and EEPE are both cleared to 0 by hardware after write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7200" y="1905000"/>
            <a:ext cx="75152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2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51"/>
    </mc:Choice>
    <mc:Fallback xmlns="">
      <p:transition spd="slow" advTm="114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Control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Enable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4387" y="1905000"/>
            <a:ext cx="75152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03" y="3429000"/>
            <a:ext cx="8943975" cy="1866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22"/>
    </mc:Choice>
    <mc:Fallback xmlns="">
      <p:transition spd="slow" advTm="8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Control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Interrupt Control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Writing a 1 to EERIE enables the EEPROM ready interrupt</a:t>
            </a:r>
          </a:p>
          <a:p>
            <a:pPr lvl="1"/>
            <a:r>
              <a:rPr lang="en-US" dirty="0" smtClean="0"/>
              <a:t>When EEPE is cleared after the write, the interrupt is triggered</a:t>
            </a:r>
          </a:p>
          <a:p>
            <a:pPr lvl="1"/>
            <a:r>
              <a:rPr lang="en-US" dirty="0" smtClean="0"/>
              <a:t>Because the interrupt is constantly triggered when EEPE is low, you only want to enable the interrupt when writing a long string of data and then disable it when completed.</a:t>
            </a:r>
          </a:p>
          <a:p>
            <a:pPr lvl="2"/>
            <a:r>
              <a:rPr lang="en-US" dirty="0" smtClean="0"/>
              <a:t>In other words, do not enable it in setup() or you will be constantly interrupting.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4387" y="1752600"/>
            <a:ext cx="75152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36"/>
    </mc:Choice>
    <mc:Fallback xmlns="">
      <p:transition spd="slow" advTm="79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 write and a read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"/>
    </mc:Choice>
    <mc:Fallback xmlns="">
      <p:transition spd="slow" advTm="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Sequence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Wait for EEPE bit in EECR to be cleared (signifying EEPROM is ready)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the address of the location you want to write to in EEAR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Put the data you want to write in EEDR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EEMPE to 1 and clear EEPE to 0 in the EECR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Within four clock cycles, set EEPE to 1 in the EECR register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14"/>
    </mc:Choice>
    <mc:Fallback xmlns="">
      <p:transition spd="slow" advTm="5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Sequence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4 and 5 of the write sequence must occur within 4 clock cycles or else the EEMPE bit is cleared and no write can occur</a:t>
            </a:r>
          </a:p>
          <a:p>
            <a:r>
              <a:rPr lang="en-US" dirty="0" smtClean="0"/>
              <a:t>As such, it is recommended to turn off all other interrupts while writing to EEPROM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0"/>
    </mc:Choice>
    <mc:Fallback xmlns="">
      <p:transition spd="slow" advTm="46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void </a:t>
            </a:r>
            <a:r>
              <a:rPr lang="en-US" sz="1600" dirty="0" err="1"/>
              <a:t>EEPROM_write</a:t>
            </a:r>
            <a:r>
              <a:rPr lang="en-US" sz="1600" dirty="0"/>
              <a:t>(</a:t>
            </a:r>
            <a:r>
              <a:rPr lang="en-US" sz="1600" b="1" dirty="0"/>
              <a:t>unsigned </a:t>
            </a:r>
            <a:r>
              <a:rPr lang="en-US" sz="1600" b="1" dirty="0" err="1"/>
              <a:t>int</a:t>
            </a:r>
            <a:r>
              <a:rPr lang="en-US" sz="1600" b="1" dirty="0"/>
              <a:t> </a:t>
            </a:r>
            <a:r>
              <a:rPr lang="en-US" sz="1600" dirty="0" smtClean="0"/>
              <a:t>Address, </a:t>
            </a:r>
            <a:r>
              <a:rPr lang="en-US" sz="1600" b="1" dirty="0" smtClean="0"/>
              <a:t>byte </a:t>
            </a:r>
            <a:r>
              <a:rPr lang="en-US" sz="1600" dirty="0" smtClean="0"/>
              <a:t>Data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 smtClean="0"/>
              <a:t>{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/* </a:t>
            </a:r>
            <a:r>
              <a:rPr lang="en-US" sz="1600" dirty="0"/>
              <a:t>Wait for completion of previous </a:t>
            </a:r>
            <a:r>
              <a:rPr lang="en-US" sz="1600" dirty="0" smtClean="0"/>
              <a:t>write. EEPE clears when write completes.*/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while(EECR </a:t>
            </a:r>
            <a:r>
              <a:rPr lang="en-US" sz="1600" dirty="0"/>
              <a:t>&amp; </a:t>
            </a:r>
            <a:r>
              <a:rPr lang="en-US" sz="1600" dirty="0" smtClean="0"/>
              <a:t>0b00000010) { }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/* </a:t>
            </a:r>
            <a:r>
              <a:rPr lang="en-US" sz="1600" dirty="0"/>
              <a:t>Set up address and Data Registers */</a:t>
            </a:r>
          </a:p>
          <a:p>
            <a:pPr marL="0" indent="0">
              <a:buNone/>
            </a:pPr>
            <a:r>
              <a:rPr lang="en-US" sz="1600" dirty="0" smtClean="0"/>
              <a:t>	EEAR </a:t>
            </a:r>
            <a:r>
              <a:rPr lang="en-US" sz="1600" dirty="0"/>
              <a:t>= </a:t>
            </a:r>
            <a:r>
              <a:rPr lang="en-US" sz="1600" dirty="0" smtClean="0"/>
              <a:t>Address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 smtClean="0"/>
              <a:t>	EEDR </a:t>
            </a:r>
            <a:r>
              <a:rPr lang="en-US" sz="1600" dirty="0"/>
              <a:t>= </a:t>
            </a:r>
            <a:r>
              <a:rPr lang="en-US" sz="1600" dirty="0" smtClean="0"/>
              <a:t>Data;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cli();             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	/* </a:t>
            </a:r>
            <a:r>
              <a:rPr lang="en-US" sz="1600" dirty="0"/>
              <a:t>Write logical one to EEMPE </a:t>
            </a:r>
            <a:r>
              <a:rPr lang="en-US" sz="1600" i="1" dirty="0"/>
              <a:t>*/</a:t>
            </a:r>
          </a:p>
          <a:p>
            <a:pPr marL="0" indent="0">
              <a:buNone/>
            </a:pPr>
            <a:r>
              <a:rPr lang="en-US" sz="1600" dirty="0" smtClean="0"/>
              <a:t>	EECR </a:t>
            </a:r>
            <a:r>
              <a:rPr lang="en-US" sz="1600" dirty="0"/>
              <a:t>|= </a:t>
            </a:r>
            <a:r>
              <a:rPr lang="en-US" sz="1600" dirty="0" smtClean="0"/>
              <a:t> 0b00000100;</a:t>
            </a:r>
            <a:endParaRPr lang="en-US" sz="1600" dirty="0"/>
          </a:p>
          <a:p>
            <a:pPr marL="0" indent="0">
              <a:buNone/>
            </a:pPr>
            <a:r>
              <a:rPr lang="en-US" sz="1600" i="1" dirty="0" smtClean="0"/>
              <a:t>	</a:t>
            </a:r>
            <a:r>
              <a:rPr lang="en-US" sz="1600" dirty="0" smtClean="0"/>
              <a:t>/* </a:t>
            </a:r>
            <a:r>
              <a:rPr lang="en-US" sz="1600" dirty="0"/>
              <a:t>Start </a:t>
            </a:r>
            <a:r>
              <a:rPr lang="en-US" sz="1600" dirty="0" smtClean="0"/>
              <a:t>EEPROM </a:t>
            </a:r>
            <a:r>
              <a:rPr lang="en-US" sz="1600" dirty="0"/>
              <a:t>write by setting EEPE */</a:t>
            </a:r>
          </a:p>
          <a:p>
            <a:pPr marL="0" indent="0">
              <a:buNone/>
            </a:pPr>
            <a:r>
              <a:rPr lang="en-US" sz="1600" dirty="0" smtClean="0"/>
              <a:t>	EECR </a:t>
            </a:r>
            <a:r>
              <a:rPr lang="en-US" sz="1600" dirty="0"/>
              <a:t>|= </a:t>
            </a:r>
            <a:r>
              <a:rPr lang="en-US" sz="1600" dirty="0" smtClean="0"/>
              <a:t>0b00000010;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sei</a:t>
            </a:r>
            <a:r>
              <a:rPr lang="en-US" sz="1600" dirty="0" smtClean="0"/>
              <a:t>();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48"/>
    </mc:Choice>
    <mc:Fallback xmlns="">
      <p:transition spd="slow" advTm="12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byte </a:t>
            </a:r>
            <a:r>
              <a:rPr lang="en-US" sz="1800" dirty="0" err="1"/>
              <a:t>EEPROM_read</a:t>
            </a:r>
            <a:r>
              <a:rPr lang="en-US" sz="1800" dirty="0"/>
              <a:t>(</a:t>
            </a:r>
            <a:r>
              <a:rPr lang="en-US" sz="1800" b="1" dirty="0"/>
              <a:t>unsigned </a:t>
            </a:r>
            <a:r>
              <a:rPr lang="en-US" sz="1800" b="1" dirty="0" err="1"/>
              <a:t>int</a:t>
            </a:r>
            <a:r>
              <a:rPr lang="en-US" sz="1800" b="1" dirty="0"/>
              <a:t> </a:t>
            </a:r>
            <a:r>
              <a:rPr lang="en-US" sz="1800" dirty="0" smtClean="0"/>
              <a:t>Address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{</a:t>
            </a:r>
          </a:p>
          <a:p>
            <a:pPr marL="0" indent="0">
              <a:buNone/>
            </a:pPr>
            <a:r>
              <a:rPr lang="en-US" sz="1800" i="1" dirty="0" smtClean="0"/>
              <a:t>	</a:t>
            </a:r>
            <a:r>
              <a:rPr lang="en-US" sz="1800" dirty="0" smtClean="0"/>
              <a:t>/* </a:t>
            </a:r>
            <a:r>
              <a:rPr lang="en-US" sz="1800" dirty="0"/>
              <a:t>Wait for completion of previous </a:t>
            </a:r>
            <a:r>
              <a:rPr lang="en-US" sz="1800" dirty="0" smtClean="0"/>
              <a:t>write. EEPE clears on completion </a:t>
            </a:r>
            <a:r>
              <a:rPr lang="en-US" sz="1800" dirty="0"/>
              <a:t>*/</a:t>
            </a:r>
          </a:p>
          <a:p>
            <a:pPr marL="0" indent="0">
              <a:buNone/>
            </a:pPr>
            <a:r>
              <a:rPr lang="en-US" sz="1800" dirty="0" smtClean="0"/>
              <a:t>	while(EECR </a:t>
            </a:r>
            <a:r>
              <a:rPr lang="en-US" sz="1800" dirty="0"/>
              <a:t>&amp; </a:t>
            </a:r>
            <a:r>
              <a:rPr lang="en-US" sz="1800" dirty="0" smtClean="0"/>
              <a:t>0b00000010) { }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/* </a:t>
            </a:r>
            <a:r>
              <a:rPr lang="en-US" sz="1800" dirty="0"/>
              <a:t>Set up address register */</a:t>
            </a:r>
          </a:p>
          <a:p>
            <a:pPr marL="0" indent="0">
              <a:buNone/>
            </a:pPr>
            <a:r>
              <a:rPr lang="en-US" sz="1800" dirty="0" smtClean="0"/>
              <a:t>	EEAR </a:t>
            </a:r>
            <a:r>
              <a:rPr lang="en-US" sz="1800" dirty="0"/>
              <a:t>= </a:t>
            </a:r>
            <a:r>
              <a:rPr lang="en-US" sz="1800" dirty="0" smtClean="0"/>
              <a:t>Address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 smtClean="0"/>
              <a:t>	/* </a:t>
            </a:r>
            <a:r>
              <a:rPr lang="en-US" sz="1800" dirty="0"/>
              <a:t>Start </a:t>
            </a:r>
            <a:r>
              <a:rPr lang="en-US" sz="1800" dirty="0" smtClean="0"/>
              <a:t>EEPROM </a:t>
            </a:r>
            <a:r>
              <a:rPr lang="en-US" sz="1800" dirty="0"/>
              <a:t>read by writing EERE */</a:t>
            </a:r>
          </a:p>
          <a:p>
            <a:pPr marL="0" indent="0">
              <a:buNone/>
            </a:pPr>
            <a:r>
              <a:rPr lang="en-US" sz="1800" dirty="0" smtClean="0"/>
              <a:t>	EECR </a:t>
            </a:r>
            <a:r>
              <a:rPr lang="en-US" sz="1800" dirty="0"/>
              <a:t>|= </a:t>
            </a:r>
            <a:r>
              <a:rPr lang="en-US" sz="1800" dirty="0" smtClean="0"/>
              <a:t>0b00000001;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/* </a:t>
            </a:r>
            <a:r>
              <a:rPr lang="en-US" sz="1800" dirty="0"/>
              <a:t>Return data from Data Register */</a:t>
            </a:r>
          </a:p>
          <a:p>
            <a:pPr marL="0" indent="0">
              <a:buNone/>
            </a:pPr>
            <a:r>
              <a:rPr lang="en-US" sz="1800" dirty="0" smtClean="0"/>
              <a:t>	return </a:t>
            </a:r>
            <a:r>
              <a:rPr lang="en-US" sz="1800" dirty="0"/>
              <a:t>EEDR;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53"/>
    </mc:Choice>
    <mc:Fallback xmlns="">
      <p:transition spd="slow" advTm="6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</a:t>
            </a:r>
          </a:p>
        </p:txBody>
      </p:sp>
      <p:sp>
        <p:nvSpPr>
          <p:cNvPr id="27651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r>
              <a:rPr lang="en-US" sz="2400" dirty="0" smtClean="0"/>
              <a:t>Overview</a:t>
            </a:r>
          </a:p>
          <a:p>
            <a:r>
              <a:rPr lang="en-US" sz="2400" dirty="0" smtClean="0"/>
              <a:t>Programming Registers</a:t>
            </a:r>
          </a:p>
          <a:p>
            <a:r>
              <a:rPr lang="en-US" sz="2400" dirty="0" smtClean="0"/>
              <a:t>Programming a write and a read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Read </a:t>
            </a:r>
            <a:r>
              <a:rPr lang="en-US" sz="2400" dirty="0" err="1" smtClean="0"/>
              <a:t>DataSheet</a:t>
            </a:r>
            <a:r>
              <a:rPr lang="en-US" sz="2400" dirty="0" smtClean="0"/>
              <a:t> – ‘AVR Memories’ : section 12</a:t>
            </a:r>
          </a:p>
          <a:p>
            <a:r>
              <a:rPr lang="en-US" sz="2400" dirty="0" smtClean="0"/>
              <a:t>Exam Review on Zoom – Friday (Attendance is required) </a:t>
            </a:r>
          </a:p>
          <a:p>
            <a:r>
              <a:rPr lang="en-US" sz="2400" dirty="0" smtClean="0"/>
              <a:t>Exam #3 – next Monday  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48408" y="3505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513026"/>
                </a:solidFill>
                <a:latin typeface="Georgia"/>
                <a:ea typeface="ＭＳ Ｐゴシック" pitchFamily="-65" charset="-128"/>
                <a:cs typeface="Georgia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  <a:cs typeface="Georgia" pitchFamily="18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513026"/>
                </a:solidFill>
                <a:latin typeface="Georgia" pitchFamily="-65" charset="0"/>
                <a:ea typeface="ＭＳ Ｐゴシック" pitchFamily="-65" charset="-128"/>
              </a:defRPr>
            </a:lvl9pPr>
          </a:lstStyle>
          <a:p>
            <a:r>
              <a:rPr lang="en-US" dirty="0" smtClean="0"/>
              <a:t>Assignment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73"/>
    </mc:Choice>
    <mc:Fallback xmlns="">
      <p:transition spd="slow" advTm="13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listening</a:t>
            </a:r>
          </a:p>
          <a:p>
            <a:pPr lvl="1"/>
            <a:r>
              <a:rPr lang="en-US" dirty="0" smtClean="0"/>
              <a:t>No homework due this week</a:t>
            </a:r>
          </a:p>
          <a:p>
            <a:pPr lvl="1"/>
            <a:r>
              <a:rPr lang="en-US" dirty="0" smtClean="0"/>
              <a:t>Mandatory Zoom review class on Friday</a:t>
            </a:r>
          </a:p>
          <a:p>
            <a:pPr lvl="1"/>
            <a:r>
              <a:rPr lang="en-US" dirty="0" smtClean="0"/>
              <a:t>Exam #3 in class on Monday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73"/>
    </mc:Choice>
    <mc:Fallback xmlns="">
      <p:transition spd="slow" advTm="6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1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8"/>
    </mc:Choice>
    <mc:Fallback xmlns="">
      <p:transition spd="slow" advTm="5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EEPROM?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Electrically erasable and programmable read only memory</a:t>
            </a:r>
          </a:p>
          <a:p>
            <a:pPr lvl="1"/>
            <a:r>
              <a:rPr lang="en-US" dirty="0" smtClean="0"/>
              <a:t>Nonvolatile data storage</a:t>
            </a:r>
          </a:p>
          <a:p>
            <a:pPr lvl="1"/>
            <a:r>
              <a:rPr lang="en-US" dirty="0" smtClean="0"/>
              <a:t>Used to retain data even when power is removed or chip is reset</a:t>
            </a:r>
          </a:p>
          <a:p>
            <a:pPr lvl="1"/>
            <a:r>
              <a:rPr lang="en-US" dirty="0" smtClean="0"/>
              <a:t>1KBytes of storage available on ATmega328</a:t>
            </a:r>
          </a:p>
          <a:p>
            <a:pPr lvl="1"/>
            <a:r>
              <a:rPr lang="en-US" dirty="0" smtClean="0"/>
              <a:t>Writes and reads are done through registers (big surprise)</a:t>
            </a:r>
          </a:p>
          <a:p>
            <a:pPr lvl="1"/>
            <a:r>
              <a:rPr lang="en-US" dirty="0" smtClean="0"/>
              <a:t>Can be rewritten reliably 100,000 times </a:t>
            </a:r>
          </a:p>
          <a:p>
            <a:pPr lvl="1"/>
            <a:endParaRPr lang="en-US" dirty="0"/>
          </a:p>
          <a:p>
            <a:r>
              <a:rPr lang="en-US" dirty="0" smtClean="0"/>
              <a:t>What might you save in an EEPROM?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67"/>
    </mc:Choice>
    <mc:Fallback xmlns="">
      <p:transition spd="slow" advTm="16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5607"/>
            <a:ext cx="8229600" cy="762000"/>
          </a:xfrm>
        </p:spPr>
        <p:txBody>
          <a:bodyPr/>
          <a:lstStyle/>
          <a:p>
            <a:r>
              <a:rPr lang="en-US" dirty="0" smtClean="0"/>
              <a:t>Limitations of ATmega328 EEPROM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48201"/>
          </a:xfrm>
        </p:spPr>
        <p:txBody>
          <a:bodyPr/>
          <a:lstStyle/>
          <a:p>
            <a:r>
              <a:rPr lang="en-US" dirty="0" smtClean="0"/>
              <a:t>Only 1Kbytes</a:t>
            </a:r>
          </a:p>
          <a:p>
            <a:r>
              <a:rPr lang="en-US" dirty="0" smtClean="0"/>
              <a:t>Limited write lifetime</a:t>
            </a:r>
          </a:p>
          <a:p>
            <a:pPr lvl="1"/>
            <a:r>
              <a:rPr lang="en-US" dirty="0" smtClean="0"/>
              <a:t>11 years if you write once per hour</a:t>
            </a:r>
          </a:p>
          <a:p>
            <a:pPr lvl="1"/>
            <a:r>
              <a:rPr lang="en-US" dirty="0" smtClean="0"/>
              <a:t>69.5 days if you write once per minute</a:t>
            </a:r>
          </a:p>
          <a:p>
            <a:pPr lvl="1"/>
            <a:r>
              <a:rPr lang="en-US" dirty="0" smtClean="0"/>
              <a:t>28 hours if you write once per second</a:t>
            </a:r>
          </a:p>
          <a:p>
            <a:pPr lvl="1"/>
            <a:r>
              <a:rPr lang="en-US" dirty="0" smtClean="0"/>
              <a:t>Ergo: EEPROM not a good choice if you need to constantly save data</a:t>
            </a:r>
          </a:p>
          <a:p>
            <a:r>
              <a:rPr lang="en-US" dirty="0" smtClean="0"/>
              <a:t>Writing and reading are cumbersome</a:t>
            </a:r>
          </a:p>
          <a:p>
            <a:pPr lvl="1"/>
            <a:endParaRPr lang="en-US" dirty="0" smtClean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8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12"/>
    </mc:Choice>
    <mc:Fallback xmlns="">
      <p:transition spd="slow" advTm="10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Layout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190834"/>
              </p:ext>
            </p:extLst>
          </p:nvPr>
        </p:nvGraphicFramePr>
        <p:xfrm>
          <a:off x="685800" y="1219200"/>
          <a:ext cx="6553200" cy="3977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</a:p>
                    <a:p>
                      <a:pPr algn="ctr"/>
                      <a:r>
                        <a:rPr lang="en-US" dirty="0" smtClean="0"/>
                        <a:t>(10 bits)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</a:p>
                    <a:p>
                      <a:pPr algn="ctr"/>
                      <a:r>
                        <a:rPr lang="en-US" dirty="0" smtClean="0"/>
                        <a:t>(8 bits)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1022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1023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59"/>
    </mc:Choice>
    <mc:Fallback xmlns="">
      <p:transition spd="slow" advTm="45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Registers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82"/>
    </mc:Choice>
    <mc:Fallback xmlns="">
      <p:transition spd="slow" advTm="52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Address Register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883" r="2664"/>
          <a:stretch/>
        </p:blipFill>
        <p:spPr>
          <a:xfrm>
            <a:off x="342900" y="1219201"/>
            <a:ext cx="8458200" cy="3742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63" y="4967113"/>
            <a:ext cx="8343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you want to write to or read from the EEPROM, you put the address of the location in the EEAR register.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Even though it is 16 bits, you only have to use one instruction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EEAR = &lt;address&gt;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4"/>
    </mc:Choice>
    <mc:Fallback xmlns="">
      <p:transition spd="slow" advTm="59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EEPROM Data Register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400" y="1330466"/>
            <a:ext cx="8892426" cy="2555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72000"/>
            <a:ext cx="622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is only read or written 8 bits at a time</a:t>
            </a:r>
            <a:endParaRPr 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60"/>
    </mc:Choice>
    <mc:Fallback xmlns="">
      <p:transition spd="slow" advTm="3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RIT</Template>
  <TotalTime>550</TotalTime>
  <Words>557</Words>
  <Application>Microsoft Office PowerPoint</Application>
  <PresentationFormat>On-screen Show (4:3)</PresentationFormat>
  <Paragraphs>126</Paragraphs>
  <Slides>20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Calibri</vt:lpstr>
      <vt:lpstr>Georgia</vt:lpstr>
      <vt:lpstr>RIT</vt:lpstr>
      <vt:lpstr>MicroControllers</vt:lpstr>
      <vt:lpstr>Today’s Lecture</vt:lpstr>
      <vt:lpstr>Overview</vt:lpstr>
      <vt:lpstr>What is EEPROM?</vt:lpstr>
      <vt:lpstr>Limitations of ATmega328 EEPROM</vt:lpstr>
      <vt:lpstr>EEPROM Layout</vt:lpstr>
      <vt:lpstr>Programming Registers</vt:lpstr>
      <vt:lpstr>EEPROM Address Register</vt:lpstr>
      <vt:lpstr>EEPROM Data Register</vt:lpstr>
      <vt:lpstr>EEPROM Control Register</vt:lpstr>
      <vt:lpstr>EEPROM Control Register</vt:lpstr>
      <vt:lpstr>EEPROM Control Register</vt:lpstr>
      <vt:lpstr>EEPROM Control Register</vt:lpstr>
      <vt:lpstr>EEPROM Control Register</vt:lpstr>
      <vt:lpstr>Programming a write and a read</vt:lpstr>
      <vt:lpstr>Write Sequence</vt:lpstr>
      <vt:lpstr>Write Sequence Note</vt:lpstr>
      <vt:lpstr>Write function</vt:lpstr>
      <vt:lpstr>Read Function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Fundamentals</dc:title>
  <dc:creator>George H Zion</dc:creator>
  <cp:lastModifiedBy>Holly Dickens</cp:lastModifiedBy>
  <cp:revision>256</cp:revision>
  <cp:lastPrinted>2019-03-31T13:51:22Z</cp:lastPrinted>
  <dcterms:created xsi:type="dcterms:W3CDTF">2012-09-03T20:01:36Z</dcterms:created>
  <dcterms:modified xsi:type="dcterms:W3CDTF">2020-04-05T14:48:44Z</dcterms:modified>
</cp:coreProperties>
</file>